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6" r:id="rId14"/>
    <p:sldId id="275" r:id="rId15"/>
    <p:sldId id="273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3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84" y="-7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6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63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0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99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572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627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0371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3194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975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963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891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70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31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492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222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589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077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885B-BD32-4E9B-89B3-16AB4DDA7DF6}" type="datetimeFigureOut">
              <a:rPr lang="sl-SI" smtClean="0"/>
              <a:t>18.2.2015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708CBC-9C47-4224-93F7-FED78C40F9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568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970547" y="1323474"/>
            <a:ext cx="10154653" cy="2181725"/>
          </a:xfrm>
        </p:spPr>
        <p:txBody>
          <a:bodyPr/>
          <a:lstStyle/>
          <a:p>
            <a:r>
              <a:rPr lang="sl-SI" dirty="0" smtClean="0"/>
              <a:t>POKLICNA ORIENTACIJA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Darja </a:t>
            </a:r>
            <a:r>
              <a:rPr lang="sl-SI" dirty="0" err="1" smtClean="0"/>
              <a:t>Macuh</a:t>
            </a:r>
            <a:r>
              <a:rPr lang="sl-SI" dirty="0" smtClean="0"/>
              <a:t> </a:t>
            </a:r>
            <a:r>
              <a:rPr lang="sl-SI" dirty="0" err="1" smtClean="0"/>
              <a:t>Miščič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25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25460" y="1273838"/>
            <a:ext cx="8596668" cy="5584162"/>
          </a:xfrm>
        </p:spPr>
        <p:txBody>
          <a:bodyPr>
            <a:normAutofit fontScale="92500" lnSpcReduction="20000"/>
          </a:bodyPr>
          <a:lstStyle/>
          <a:p>
            <a:r>
              <a:rPr lang="sl-SI" b="1" dirty="0"/>
              <a:t>MAJ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	= do 29. 5. 2015; </a:t>
            </a:r>
            <a:r>
              <a:rPr lang="sl-SI" dirty="0"/>
              <a:t>javna objava omejitev za vpis v SŠ in obveščanje 	</a:t>
            </a:r>
          </a:p>
          <a:p>
            <a:pPr marL="0" indent="0">
              <a:buNone/>
            </a:pPr>
            <a:r>
              <a:rPr lang="sl-SI" dirty="0" smtClean="0"/>
              <a:t>              </a:t>
            </a:r>
            <a:r>
              <a:rPr lang="sl-SI" dirty="0"/>
              <a:t>prijavljenih kandidatov o omejitvah (do 3. 6. 2015)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r>
              <a:rPr lang="sl-SI" b="1" dirty="0"/>
              <a:t>JUNIJ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	= 15. 6. 2015; </a:t>
            </a:r>
            <a:r>
              <a:rPr lang="sl-SI" dirty="0"/>
              <a:t>razdelitev zaključnih spričeval učencem 9. razredov</a:t>
            </a:r>
          </a:p>
          <a:p>
            <a:pPr marL="0" indent="0">
              <a:buNone/>
            </a:pPr>
            <a:r>
              <a:rPr lang="sl-SI" dirty="0"/>
              <a:t>	=</a:t>
            </a:r>
            <a:r>
              <a:rPr lang="sl-SI" b="1" dirty="0"/>
              <a:t> od 17. 6. do vključno 19. 6. 2015;  </a:t>
            </a:r>
            <a:r>
              <a:rPr lang="sl-SI" dirty="0"/>
              <a:t>prinašanje  dokumentov  za  vpis  v  SŠ  </a:t>
            </a:r>
            <a:r>
              <a:rPr lang="sl-SI" dirty="0" smtClean="0"/>
              <a:t>in 		vpis </a:t>
            </a:r>
            <a:r>
              <a:rPr lang="sl-SI" dirty="0"/>
              <a:t>na </a:t>
            </a:r>
            <a:r>
              <a:rPr lang="sl-SI" dirty="0" smtClean="0"/>
              <a:t>šolah </a:t>
            </a:r>
            <a:r>
              <a:rPr lang="sl-SI" dirty="0"/>
              <a:t>brez omejitve</a:t>
            </a:r>
            <a:r>
              <a:rPr lang="sl-SI" b="1" dirty="0"/>
              <a:t>; 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/>
              <a:t>	</a:t>
            </a:r>
            <a:r>
              <a:rPr lang="sl-SI" b="1" dirty="0" smtClean="0"/>
              <a:t>	</a:t>
            </a:r>
            <a:r>
              <a:rPr lang="sl-SI" dirty="0" smtClean="0"/>
              <a:t>izvedba </a:t>
            </a:r>
            <a:r>
              <a:rPr lang="sl-SI" dirty="0"/>
              <a:t>1</a:t>
            </a:r>
            <a:r>
              <a:rPr lang="sl-SI" dirty="0" smtClean="0"/>
              <a:t>. </a:t>
            </a:r>
            <a:r>
              <a:rPr lang="sl-SI" dirty="0"/>
              <a:t>kroga izbirnega postopka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=</a:t>
            </a:r>
            <a:r>
              <a:rPr lang="sl-SI" b="1" dirty="0" smtClean="0"/>
              <a:t> </a:t>
            </a:r>
            <a:r>
              <a:rPr lang="sl-SI" b="1" dirty="0"/>
              <a:t>19. 6. 2015; </a:t>
            </a:r>
            <a:r>
              <a:rPr lang="sl-SI" dirty="0"/>
              <a:t>objava rezultatov 1. kroga  izbirnega  postopka  in  </a:t>
            </a:r>
            <a:r>
              <a:rPr lang="sl-SI" dirty="0" smtClean="0"/>
              <a:t>vpis 				kandidatov</a:t>
            </a:r>
            <a:r>
              <a:rPr lang="sl-SI" dirty="0"/>
              <a:t>, ki so bili </a:t>
            </a:r>
            <a:r>
              <a:rPr lang="sl-SI" dirty="0" smtClean="0"/>
              <a:t>uspešni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= </a:t>
            </a:r>
            <a:r>
              <a:rPr lang="sl-SI" b="1" dirty="0"/>
              <a:t>do 23. 6. 2015; </a:t>
            </a:r>
            <a:r>
              <a:rPr lang="sl-SI" dirty="0"/>
              <a:t>prijava kandidatov za 2. krog izbirnega postopka</a:t>
            </a:r>
          </a:p>
          <a:p>
            <a:pPr marL="0" indent="0">
              <a:buNone/>
            </a:pPr>
            <a:r>
              <a:rPr lang="sl-SI" dirty="0" smtClean="0"/>
              <a:t>	= </a:t>
            </a:r>
            <a:r>
              <a:rPr lang="sl-SI" b="1" dirty="0"/>
              <a:t>26. 6. 2015; </a:t>
            </a:r>
            <a:r>
              <a:rPr lang="sl-SI" dirty="0"/>
              <a:t>objava rezultatov 2. kroga izbirnega </a:t>
            </a:r>
            <a:r>
              <a:rPr lang="sl-SI" dirty="0" smtClean="0"/>
              <a:t>postopka</a:t>
            </a:r>
          </a:p>
          <a:p>
            <a:pPr marL="0" indent="0">
              <a:buNone/>
            </a:pPr>
            <a:r>
              <a:rPr lang="sl-SI" b="1" dirty="0" smtClean="0"/>
              <a:t>	= do 1. 7. 2015; </a:t>
            </a:r>
            <a:r>
              <a:rPr lang="sl-SI" dirty="0" smtClean="0"/>
              <a:t>vpis kandidatov, ki so bili uspešni v 2. krogu izbirnega  postopka</a:t>
            </a:r>
          </a:p>
          <a:p>
            <a:pPr marL="0" indent="0">
              <a:buNone/>
            </a:pPr>
            <a:r>
              <a:rPr lang="sl-SI" b="1" dirty="0"/>
              <a:t>	</a:t>
            </a:r>
            <a:r>
              <a:rPr lang="sl-SI" b="1" dirty="0" smtClean="0"/>
              <a:t>= </a:t>
            </a:r>
            <a:r>
              <a:rPr lang="sl-SI" b="1" dirty="0"/>
              <a:t>3. 7. 2015; </a:t>
            </a:r>
            <a:r>
              <a:rPr lang="sl-SI" dirty="0"/>
              <a:t>objava prostih mest za vpis (internet)</a:t>
            </a:r>
          </a:p>
          <a:p>
            <a:pPr marL="0" indent="0">
              <a:buNone/>
            </a:pPr>
            <a:r>
              <a:rPr lang="sl-SI" dirty="0"/>
              <a:t>	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03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ŠTIPENDIJE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583073"/>
            <a:ext cx="8596668" cy="3880773"/>
          </a:xfrm>
        </p:spPr>
        <p:txBody>
          <a:bodyPr>
            <a:normAutofit/>
          </a:bodyPr>
          <a:lstStyle/>
          <a:p>
            <a:r>
              <a:rPr lang="sl-SI" sz="2400" b="1" dirty="0"/>
              <a:t>VRSTE ŠTIPENDIJ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2000" b="1" dirty="0" smtClean="0"/>
              <a:t>Državne štipendije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2000" b="1" dirty="0" smtClean="0"/>
              <a:t>Zoisove </a:t>
            </a:r>
            <a:r>
              <a:rPr lang="sl-SI" sz="2000" b="1" dirty="0"/>
              <a:t>štipendije</a:t>
            </a:r>
            <a:endParaRPr lang="sl-SI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2000" b="1" dirty="0" smtClean="0"/>
              <a:t>Kadrovske </a:t>
            </a:r>
            <a:r>
              <a:rPr lang="sl-SI" sz="2000" b="1" dirty="0"/>
              <a:t>štipendije</a:t>
            </a:r>
            <a:endParaRPr lang="sl-SI" sz="2000" dirty="0"/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40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DRŽAVNE ŠTIPENDIJE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Tudi </a:t>
            </a:r>
            <a:r>
              <a:rPr lang="sl-SI" dirty="0"/>
              <a:t>za </a:t>
            </a:r>
            <a:r>
              <a:rPr lang="sl-SI" dirty="0" smtClean="0"/>
              <a:t>dijake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Vloga se lahko </a:t>
            </a:r>
            <a:r>
              <a:rPr lang="sl-SI" dirty="0" smtClean="0"/>
              <a:t>poda </a:t>
            </a:r>
            <a:r>
              <a:rPr lang="sl-SI" dirty="0"/>
              <a:t>kadarkoli med šolskim </a:t>
            </a:r>
            <a:r>
              <a:rPr lang="sl-SI" dirty="0" smtClean="0"/>
              <a:t>letom</a:t>
            </a:r>
          </a:p>
          <a:p>
            <a:pPr lvl="0"/>
            <a:endParaRPr lang="sl-SI" dirty="0"/>
          </a:p>
          <a:p>
            <a:pPr lvl="0"/>
            <a:r>
              <a:rPr lang="sl-SI" dirty="0" smtClean="0"/>
              <a:t>Vezane </a:t>
            </a:r>
            <a:r>
              <a:rPr lang="sl-SI" dirty="0"/>
              <a:t>na dohodek na družinskega člana (povprečni mesečni dohodek </a:t>
            </a:r>
            <a:r>
              <a:rPr lang="sl-SI" dirty="0" smtClean="0"/>
              <a:t>ne </a:t>
            </a:r>
            <a:r>
              <a:rPr lang="sl-SI" dirty="0"/>
              <a:t>sme presegati 64% od povprečne neto plače</a:t>
            </a:r>
            <a:r>
              <a:rPr lang="sl-SI" dirty="0" smtClean="0"/>
              <a:t>)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Starši vlagajo sami pri pristojnem  Centru za socialno </a:t>
            </a:r>
            <a:r>
              <a:rPr lang="sl-SI" dirty="0" smtClean="0"/>
              <a:t>delo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02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ZOISOVA ŠTIPENDIJA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160589"/>
            <a:ext cx="6413277" cy="3880773"/>
          </a:xfrm>
        </p:spPr>
        <p:txBody>
          <a:bodyPr/>
          <a:lstStyle/>
          <a:p>
            <a:r>
              <a:rPr lang="sl-SI" dirty="0"/>
              <a:t>Dodatni pogoj: </a:t>
            </a:r>
            <a:endParaRPr lang="sl-SI" dirty="0" smtClean="0"/>
          </a:p>
          <a:p>
            <a:pPr lvl="1"/>
            <a:r>
              <a:rPr lang="sl-SI" dirty="0" smtClean="0"/>
              <a:t>IZJEMNI DOSEŽEK</a:t>
            </a:r>
            <a:endParaRPr lang="sl-SI" dirty="0"/>
          </a:p>
          <a:p>
            <a:pPr lvl="1"/>
            <a:r>
              <a:rPr lang="sl-SI" dirty="0"/>
              <a:t>V zaključnem razredu OŠ povprečna ocena najmanj 4,70 </a:t>
            </a:r>
          </a:p>
          <a:p>
            <a:pPr lvl="1"/>
            <a:endParaRPr lang="sl-SI" dirty="0" smtClean="0"/>
          </a:p>
          <a:p>
            <a:pPr lvl="1"/>
            <a:endParaRPr lang="sl-SI" dirty="0"/>
          </a:p>
          <a:p>
            <a:r>
              <a:rPr lang="sl-SI" dirty="0"/>
              <a:t>Objava razpisa na spletni strani Javnega sklada RS za razvoj kadrov in štipendije do konec </a:t>
            </a:r>
            <a:r>
              <a:rPr lang="sl-SI" dirty="0" smtClean="0"/>
              <a:t>junija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  <a:p>
            <a:r>
              <a:rPr lang="sl-SI" dirty="0"/>
              <a:t>Starši vlagajo sami za pridobitev </a:t>
            </a:r>
            <a:r>
              <a:rPr lang="sl-SI" dirty="0" smtClean="0"/>
              <a:t>štipendije</a:t>
            </a:r>
            <a:endParaRPr lang="sl-SI" dirty="0"/>
          </a:p>
          <a:p>
            <a:pPr lvl="1"/>
            <a:endParaRPr lang="sl-SI" dirty="0"/>
          </a:p>
          <a:p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3826042" y="2743200"/>
            <a:ext cx="185286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Pravokotnik 5"/>
          <p:cNvSpPr/>
          <p:nvPr/>
        </p:nvSpPr>
        <p:spPr>
          <a:xfrm>
            <a:off x="6745704" y="1455821"/>
            <a:ext cx="4515853" cy="2574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IZJEMNI DOSEŽKI so dosežki iz znanja ali raziskovanja ali na umetniškem področju.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Upošteva se izjemni dosežek iz zadnjih dveh šolskih let.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Dosežki: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individualni ali skupinski(do 5 članov)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zlata in srebrna priznanja.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4815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KADROVSKE ŠTIPENDIJE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razpisujejo delodajalci za poklice, ki jih nameravajo v prihodnje </a:t>
            </a:r>
            <a:r>
              <a:rPr lang="sl-SI" dirty="0" smtClean="0"/>
              <a:t>zaposlovati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razpisane štipendije </a:t>
            </a:r>
            <a:r>
              <a:rPr lang="sl-SI" dirty="0" smtClean="0"/>
              <a:t>bodo </a:t>
            </a:r>
            <a:r>
              <a:rPr lang="sl-SI" dirty="0"/>
              <a:t>objavljene  na spletni strani Javnega sklada RS za razvoj kadrov in </a:t>
            </a:r>
            <a:r>
              <a:rPr lang="sl-SI" dirty="0" smtClean="0"/>
              <a:t>štipendije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starši vlagajo </a:t>
            </a:r>
            <a:r>
              <a:rPr lang="sl-SI" dirty="0" smtClean="0"/>
              <a:t>sami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08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</p:nvPr>
        </p:nvGraphicFramePr>
        <p:xfrm>
          <a:off x="2873574" y="593725"/>
          <a:ext cx="4204890" cy="544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3950"/>
                <a:gridCol w="792394"/>
                <a:gridCol w="792394"/>
                <a:gridCol w="806152"/>
              </a:tblGrid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SREDNJA ŠOLA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2012/2013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2013/2014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2014/2105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BIOTEHNIŠKI  IZOBR.  CENTER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TEHNIŠKA GIMNAZIJA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VETERINARSKI TEHNIK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133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141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145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ELEKTROTEHNIŠKO-RAČUNALN.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TEHNIK RAČUNALNIŠTVA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121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BEŽIGRAD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181 (Š)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177 (Š)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JOŽETA PLEČNIKA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LEDINA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152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157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159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POLJANE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166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VIČ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167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SR. MEDIJSKA IN GRAFIČNA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MEDIJSKI TEHNIK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111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108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SŠTS ŠIŠKA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ELEKTRIKAR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RAČUNALNIKAR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TEHNIK MEHATRONIKE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79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93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111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116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619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SŠFKZ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FARMACEVTSKI TEHNIK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KOZMETIČNI TEHNIK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TEHNIK LABORAT. BIOMED.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ZOBOTEHNIK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133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143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142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SŠ ZA OBLIKOVANJE IN FOT.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TEHNIK OBLIKOVANJA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FOTOGRAFSKI TEHNIK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UMETNIŠKA GIMNAZIJA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138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SR. VZGOJITELJSKA IN GIMN.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PREDŠOLSKA VZGOJA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GIMNAZIJA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138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SREDNJA ZDRAVSTVENA ŠOLA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BOLNIČAR-NEGOVALEC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   ZDRAVSTVENA NEGA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123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100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119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GIMNAZIJA ŽELIMLJE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152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144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  <a:tr h="247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ŠKOFIJSKA KLASIČNA GIMN.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159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122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434" marR="4643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84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SPODNJE MEJE 1. KROGA IZBIRNEGA POSTOPKA NA ŠOLAH  Z </a:t>
            </a:r>
            <a:endParaRPr kumimoji="0" lang="sl-SI" altLang="sl-S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OMEJITVIJO VPISA</a:t>
            </a:r>
            <a:endParaRPr kumimoji="0" lang="sl-SI" altLang="sl-S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SREDNJE POKLICNO IZOBRAŽEVANJE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Pogoji za vpis</a:t>
            </a:r>
            <a:r>
              <a:rPr lang="sl-SI" dirty="0" smtClean="0"/>
              <a:t>: </a:t>
            </a:r>
          </a:p>
          <a:p>
            <a:pPr lvl="1"/>
            <a:r>
              <a:rPr lang="sl-SI" dirty="0" smtClean="0"/>
              <a:t>uspešno zaključena osnovna šola</a:t>
            </a:r>
            <a:endParaRPr lang="sl-SI" dirty="0"/>
          </a:p>
          <a:p>
            <a:r>
              <a:rPr lang="sl-SI" dirty="0"/>
              <a:t>Trajanje: </a:t>
            </a:r>
            <a:r>
              <a:rPr lang="sl-SI" dirty="0" smtClean="0"/>
              <a:t>3 leta</a:t>
            </a:r>
            <a:endParaRPr lang="sl-SI" dirty="0"/>
          </a:p>
          <a:p>
            <a:r>
              <a:rPr lang="sl-SI" dirty="0"/>
              <a:t>Zaključek: </a:t>
            </a:r>
            <a:endParaRPr lang="sl-SI" dirty="0" smtClean="0"/>
          </a:p>
          <a:p>
            <a:pPr lvl="1"/>
            <a:r>
              <a:rPr lang="sl-SI" dirty="0" smtClean="0"/>
              <a:t>zaključni izpit </a:t>
            </a:r>
          </a:p>
          <a:p>
            <a:pPr lvl="1"/>
            <a:r>
              <a:rPr lang="sl-SI" dirty="0"/>
              <a:t>m</a:t>
            </a:r>
            <a:r>
              <a:rPr lang="sl-SI" dirty="0" smtClean="0"/>
              <a:t>ožnost zaposlitve ali nadaljevanja v poklicno-tehniškem izobraževanju (3+2) za pridobitev V. stopnje izobrazbe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69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STROKOVNO TEHNIŠKO IZOBRAŽEVANJE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871831"/>
            <a:ext cx="8596668" cy="4135937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Pogoji za vpis</a:t>
            </a:r>
            <a:r>
              <a:rPr lang="sl-SI" dirty="0" smtClean="0"/>
              <a:t>: USPEŠNO ZAKLJUČENA OSNOVNA ŠOLA </a:t>
            </a:r>
          </a:p>
          <a:p>
            <a:r>
              <a:rPr lang="sl-SI" dirty="0" smtClean="0"/>
              <a:t>Trajanje</a:t>
            </a:r>
            <a:r>
              <a:rPr lang="sl-SI" dirty="0"/>
              <a:t>: </a:t>
            </a:r>
            <a:r>
              <a:rPr lang="sl-SI" dirty="0" smtClean="0"/>
              <a:t>4 leta</a:t>
            </a:r>
            <a:endParaRPr lang="sl-SI" dirty="0"/>
          </a:p>
          <a:p>
            <a:r>
              <a:rPr lang="sl-SI" dirty="0"/>
              <a:t>Zaključek</a:t>
            </a:r>
            <a:r>
              <a:rPr lang="sl-SI" dirty="0" smtClean="0"/>
              <a:t>: </a:t>
            </a:r>
          </a:p>
          <a:p>
            <a:pPr lvl="1"/>
            <a:r>
              <a:rPr lang="sl-SI" dirty="0" smtClean="0"/>
              <a:t>poklicna matura</a:t>
            </a:r>
          </a:p>
          <a:p>
            <a:pPr lvl="1"/>
            <a:r>
              <a:rPr lang="sl-SI" dirty="0"/>
              <a:t>m</a:t>
            </a:r>
            <a:r>
              <a:rPr lang="sl-SI" dirty="0" smtClean="0"/>
              <a:t>ožnost nadaljevanja izobraževanja v študijskih programih za pridobitev  višje strokovne, visoko strokovne izobrazbe, </a:t>
            </a:r>
            <a:r>
              <a:rPr lang="sl-SI" dirty="0"/>
              <a:t>, z opravljenim izpitom iz enega od predmetov splošne mature pa tudi v posameznih študijskih programih za pridobitev univerzitetne izobrazbe</a:t>
            </a:r>
            <a:r>
              <a:rPr lang="sl-SI" dirty="0" smtClean="0"/>
              <a:t>.</a:t>
            </a:r>
          </a:p>
          <a:p>
            <a:r>
              <a:rPr lang="sl-SI" b="1" i="1" u="sng" dirty="0"/>
              <a:t>Posebna nadarjenost oz. spretnost</a:t>
            </a:r>
            <a:r>
              <a:rPr lang="sl-SI" dirty="0"/>
              <a:t> je posebni pogoj za vpis v naslednje programe:</a:t>
            </a:r>
          </a:p>
          <a:p>
            <a:pPr lvl="1"/>
            <a:r>
              <a:rPr lang="sl-SI" b="1" dirty="0" smtClean="0"/>
              <a:t>Zobotehnik</a:t>
            </a:r>
            <a:r>
              <a:rPr lang="sl-SI" dirty="0" smtClean="0"/>
              <a:t>,</a:t>
            </a:r>
            <a:endParaRPr lang="sl-SI" dirty="0"/>
          </a:p>
          <a:p>
            <a:pPr lvl="1"/>
            <a:r>
              <a:rPr lang="sl-SI" b="1" dirty="0" smtClean="0"/>
              <a:t>Fotografski tehnik,</a:t>
            </a:r>
            <a:endParaRPr lang="sl-SI" dirty="0"/>
          </a:p>
          <a:p>
            <a:pPr lvl="1"/>
            <a:r>
              <a:rPr lang="sl-SI" b="1" dirty="0" smtClean="0"/>
              <a:t>Tehnik oblikovanja.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4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GIMNAZIJA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Pogoji: uspešno zaključena osnovna šola</a:t>
            </a:r>
          </a:p>
          <a:p>
            <a:r>
              <a:rPr lang="sl-SI" dirty="0" smtClean="0"/>
              <a:t>Trajanje: 4 leta</a:t>
            </a:r>
          </a:p>
          <a:p>
            <a:r>
              <a:rPr lang="sl-SI" dirty="0" smtClean="0"/>
              <a:t>Zaključek: splošna matura</a:t>
            </a:r>
          </a:p>
          <a:p>
            <a:r>
              <a:rPr lang="sl-SI" dirty="0" smtClean="0"/>
              <a:t>Gimnazijski programi:</a:t>
            </a:r>
          </a:p>
          <a:p>
            <a:pPr lvl="1"/>
            <a:r>
              <a:rPr lang="sl-SI" dirty="0" smtClean="0"/>
              <a:t>gimnazija, posebej športna gimnazija</a:t>
            </a:r>
          </a:p>
          <a:p>
            <a:pPr lvl="1"/>
            <a:r>
              <a:rPr lang="sl-SI" dirty="0" smtClean="0"/>
              <a:t>klasična gimnazija</a:t>
            </a:r>
          </a:p>
          <a:p>
            <a:pPr lvl="1"/>
            <a:r>
              <a:rPr lang="sl-SI" dirty="0" smtClean="0"/>
              <a:t>ekonomska gimnazija</a:t>
            </a:r>
          </a:p>
          <a:p>
            <a:pPr lvl="1"/>
            <a:r>
              <a:rPr lang="sl-SI" dirty="0" smtClean="0"/>
              <a:t>tehniška gimnazija</a:t>
            </a:r>
          </a:p>
          <a:p>
            <a:pPr lvl="1"/>
            <a:r>
              <a:rPr lang="sl-SI" dirty="0" smtClean="0"/>
              <a:t>umetniška gimnazija (likovna, glasbena, plesna, dramska smer)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95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19727"/>
            <a:ext cx="8596668" cy="4621636"/>
          </a:xfrm>
        </p:spPr>
        <p:txBody>
          <a:bodyPr/>
          <a:lstStyle/>
          <a:p>
            <a:r>
              <a:rPr lang="sl-SI" dirty="0" smtClean="0"/>
              <a:t>Dodatni pogoji za vpis:</a:t>
            </a:r>
          </a:p>
          <a:p>
            <a:pPr lvl="1"/>
            <a:r>
              <a:rPr lang="sl-SI" dirty="0" smtClean="0"/>
              <a:t>Psihofizična sposobnost: </a:t>
            </a:r>
          </a:p>
          <a:p>
            <a:pPr marL="457200" lvl="1" indent="0">
              <a:buNone/>
            </a:pPr>
            <a:r>
              <a:rPr lang="sl-SI" dirty="0"/>
              <a:t>	</a:t>
            </a:r>
            <a:r>
              <a:rPr lang="sl-SI" dirty="0" smtClean="0"/>
              <a:t>*  umetniška gimnazija (glasbena in plesna smer),</a:t>
            </a:r>
          </a:p>
          <a:p>
            <a:pPr marL="457200" lvl="1" indent="0">
              <a:buNone/>
            </a:pPr>
            <a:r>
              <a:rPr lang="sl-SI" dirty="0"/>
              <a:t>	</a:t>
            </a:r>
            <a:r>
              <a:rPr lang="sl-SI" dirty="0" smtClean="0"/>
              <a:t>*  športna gimnazija.</a:t>
            </a:r>
          </a:p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 smtClean="0"/>
          </a:p>
          <a:p>
            <a:pPr lvl="1"/>
            <a:r>
              <a:rPr lang="sl-SI" dirty="0" smtClean="0"/>
              <a:t>Posebna nadarjenost oz. spretnost:</a:t>
            </a:r>
          </a:p>
          <a:p>
            <a:pPr marL="457200" lvl="1" indent="0">
              <a:buNone/>
            </a:pPr>
            <a:r>
              <a:rPr lang="sl-SI" dirty="0"/>
              <a:t>	</a:t>
            </a:r>
            <a:r>
              <a:rPr lang="sl-SI" dirty="0" smtClean="0"/>
              <a:t>*   umetniška gimnazija: likovna, glasbena in plesna smer,</a:t>
            </a:r>
          </a:p>
          <a:p>
            <a:pPr marL="457200" lvl="1" indent="0">
              <a:buNone/>
            </a:pPr>
            <a:r>
              <a:rPr lang="sl-SI" dirty="0"/>
              <a:t>	</a:t>
            </a:r>
            <a:r>
              <a:rPr lang="sl-SI" dirty="0" smtClean="0"/>
              <a:t>*   športna gimnazija  (športni dosežki)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38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MERILA ZA IZBIRO V PRIMERU OMEJITVE VPISA: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3" y="1930400"/>
            <a:ext cx="8923867" cy="455061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sl-SI" b="1" u="sng" dirty="0"/>
              <a:t>UČNI USPEH V 7., 8. IN 9. RAZREDU OŠ:</a:t>
            </a:r>
            <a:endParaRPr lang="sl-SI" b="1" dirty="0"/>
          </a:p>
          <a:p>
            <a:pPr marL="0" indent="0">
              <a:buNone/>
            </a:pPr>
            <a:r>
              <a:rPr lang="sl-SI" dirty="0" smtClean="0"/>
              <a:t>  					</a:t>
            </a:r>
            <a:r>
              <a:rPr lang="sl-SI" sz="1400" dirty="0" smtClean="0"/>
              <a:t>= </a:t>
            </a:r>
            <a:r>
              <a:rPr lang="sl-SI" sz="1400" dirty="0"/>
              <a:t>zaključne ocene obveznih predmetov iz 7., 8. in  9. razreda osnovne šole </a:t>
            </a:r>
            <a:r>
              <a:rPr lang="sl-SI" dirty="0"/>
              <a:t>   </a:t>
            </a:r>
          </a:p>
          <a:p>
            <a:endParaRPr lang="sl-SI" dirty="0" smtClean="0"/>
          </a:p>
          <a:p>
            <a:r>
              <a:rPr lang="sl-SI" dirty="0" smtClean="0"/>
              <a:t>Z </a:t>
            </a:r>
            <a:r>
              <a:rPr lang="sl-SI" dirty="0"/>
              <a:t>učnim uspehom lahko kandidat pridobi največ </a:t>
            </a:r>
            <a:r>
              <a:rPr lang="sl-SI" u="sng" dirty="0"/>
              <a:t>175 </a:t>
            </a:r>
            <a:r>
              <a:rPr lang="sl-SI" u="sng" dirty="0" smtClean="0"/>
              <a:t>točk</a:t>
            </a:r>
          </a:p>
          <a:p>
            <a:r>
              <a:rPr lang="sl-SI" dirty="0" smtClean="0"/>
              <a:t>Za </a:t>
            </a:r>
            <a:r>
              <a:rPr lang="sl-SI" dirty="0"/>
              <a:t>program </a:t>
            </a:r>
            <a:r>
              <a:rPr lang="sl-SI" dirty="0" smtClean="0"/>
              <a:t>umetniška </a:t>
            </a:r>
            <a:r>
              <a:rPr lang="sl-SI" dirty="0"/>
              <a:t>gimnazija morajo kandidati najprej uspešno </a:t>
            </a:r>
            <a:r>
              <a:rPr lang="sl-SI" dirty="0" smtClean="0"/>
              <a:t>	opraviti </a:t>
            </a:r>
            <a:r>
              <a:rPr lang="sl-SI" dirty="0"/>
              <a:t>preizkus nadarjenosti. Potem se v primeru omejitve vpisa </a:t>
            </a:r>
            <a:r>
              <a:rPr lang="sl-SI" dirty="0" smtClean="0"/>
              <a:t>	uporabijo </a:t>
            </a:r>
            <a:r>
              <a:rPr lang="sl-SI" dirty="0"/>
              <a:t>zgornja merila</a:t>
            </a:r>
            <a:r>
              <a:rPr lang="sl-SI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sl-SI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sl-SI" u="sng" dirty="0" smtClean="0"/>
              <a:t>Če </a:t>
            </a:r>
            <a:r>
              <a:rPr lang="sl-SI" u="sng" dirty="0"/>
              <a:t>se v  izbirnem postopku zgodi, da je na spodnji meji več kandidatov z istim številom točk, se izbira med njimi opravi na podlagi točk, doseženih na nacionalnih preizkusih znanja iz SLOVENŠČINE in MATEMATIKE. </a:t>
            </a:r>
            <a:r>
              <a:rPr lang="sl-SI" dirty="0"/>
              <a:t>Ti dosežki se lahko uporabijo le na podlagi predhodnega soglasja staršev.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393031" y="4620126"/>
            <a:ext cx="970548" cy="248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19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TABELA ZA IZRAČUN  TOČK ZA VPIS</a:t>
            </a:r>
            <a:br>
              <a:rPr lang="sl-SI" dirty="0" smtClean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879878"/>
              </p:ext>
            </p:extLst>
          </p:nvPr>
        </p:nvGraphicFramePr>
        <p:xfrm>
          <a:off x="2430378" y="1419729"/>
          <a:ext cx="6312568" cy="4987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582"/>
                <a:gridCol w="297037"/>
                <a:gridCol w="58329"/>
                <a:gridCol w="1234070"/>
                <a:gridCol w="1612823"/>
                <a:gridCol w="1767727"/>
              </a:tblGrid>
              <a:tr h="694146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 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7. razred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8. razred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9. razred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5206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OŠ - predmeti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točke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točke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točke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slovenščina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matematika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tuji jezik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likovna vzgoja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3470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glasbena vzgoja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geografija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22147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zgodovina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3470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držav. vzg. in etika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fizika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kemija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biologija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naravoslovje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3470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tehnika in tehnologija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26680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športna vzgoja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29554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SKUPAJ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65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820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SKUPAJ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175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</a:tr>
              <a:tr h="1274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973" marR="1297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700" dirty="0">
                          <a:effectLst/>
                        </a:rPr>
                        <a:t> </a:t>
                      </a:r>
                      <a:endParaRPr lang="sl-SI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ROKOVNIK – POMEMBNI DATUMI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064336"/>
            <a:ext cx="8596668" cy="3880773"/>
          </a:xfrm>
        </p:spPr>
        <p:txBody>
          <a:bodyPr/>
          <a:lstStyle/>
          <a:p>
            <a:r>
              <a:rPr lang="sl-SI" b="1" dirty="0"/>
              <a:t>JANUAR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	=  do 23. 1. 2015; </a:t>
            </a:r>
            <a:r>
              <a:rPr lang="sl-SI" dirty="0"/>
              <a:t>izid Razpisa za vpis v SŠ</a:t>
            </a:r>
          </a:p>
          <a:p>
            <a:endParaRPr lang="sl-SI" b="1" dirty="0" smtClean="0"/>
          </a:p>
          <a:p>
            <a:r>
              <a:rPr lang="sl-SI" b="1" dirty="0"/>
              <a:t> FEBRUAR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	= </a:t>
            </a:r>
            <a:r>
              <a:rPr lang="sl-SI" b="1" dirty="0"/>
              <a:t>13. 2. in 14. 2. 2015; </a:t>
            </a:r>
            <a:r>
              <a:rPr lang="sl-SI" dirty="0"/>
              <a:t>informativni dnevi v SŠ in dijaških domovih</a:t>
            </a:r>
          </a:p>
          <a:p>
            <a:pPr marL="0" indent="0">
              <a:buNone/>
            </a:pPr>
            <a:r>
              <a:rPr lang="sl-SI" dirty="0"/>
              <a:t>	= </a:t>
            </a:r>
            <a:r>
              <a:rPr lang="sl-SI" b="1" dirty="0"/>
              <a:t>do 27. 2. 2015; </a:t>
            </a:r>
            <a:r>
              <a:rPr lang="sl-SI" dirty="0"/>
              <a:t>prijave za opravljanje preizkusov posebne nadarjenosti, 	      	   znanja in spretnosti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02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3481" y="1214105"/>
            <a:ext cx="8596668" cy="3880773"/>
          </a:xfrm>
        </p:spPr>
        <p:txBody>
          <a:bodyPr/>
          <a:lstStyle/>
          <a:p>
            <a:r>
              <a:rPr lang="sl-SI" b="1" dirty="0"/>
              <a:t>MAREC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b="1" dirty="0"/>
              <a:t>= od 5. 3. do 14. 3. 2015; </a:t>
            </a:r>
            <a:r>
              <a:rPr lang="sl-SI" dirty="0"/>
              <a:t>opravljanje preizkusov posebnih nadarjenosti</a:t>
            </a:r>
          </a:p>
          <a:p>
            <a:pPr marL="0" indent="0">
              <a:buNone/>
            </a:pPr>
            <a:r>
              <a:rPr lang="sl-SI" b="1" dirty="0"/>
              <a:t>	</a:t>
            </a:r>
            <a:endParaRPr lang="sl-SI" dirty="0"/>
          </a:p>
          <a:p>
            <a:r>
              <a:rPr lang="sl-SI" b="1" dirty="0"/>
              <a:t>APRIL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	</a:t>
            </a:r>
            <a:r>
              <a:rPr lang="sl-SI" dirty="0"/>
              <a:t>= </a:t>
            </a:r>
            <a:r>
              <a:rPr lang="sl-SI" b="1" dirty="0"/>
              <a:t>do 3. 4. 2015; sprejemanje prijav za vpis v SŠ za šol. leto 2014/15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	= do 9. 4. 2015; </a:t>
            </a:r>
            <a:r>
              <a:rPr lang="sl-SI" dirty="0"/>
              <a:t>javna objava številčnega stanja prijav za vpis v SŠ </a:t>
            </a:r>
            <a:r>
              <a:rPr lang="sl-SI" dirty="0" smtClean="0"/>
              <a:t>	 			(</a:t>
            </a:r>
            <a:r>
              <a:rPr lang="sl-SI" dirty="0"/>
              <a:t>internet)</a:t>
            </a:r>
          </a:p>
          <a:p>
            <a:pPr marL="0" indent="0">
              <a:buNone/>
            </a:pPr>
            <a:r>
              <a:rPr lang="sl-SI" b="1" dirty="0"/>
              <a:t>	</a:t>
            </a:r>
            <a:r>
              <a:rPr lang="sl-SI" dirty="0" smtClean="0"/>
              <a:t>= </a:t>
            </a:r>
            <a:r>
              <a:rPr lang="sl-SI" b="1" dirty="0"/>
              <a:t>do 24. 4. 2015; </a:t>
            </a:r>
            <a:r>
              <a:rPr lang="sl-SI" dirty="0"/>
              <a:t>morebitni prenosi prijav za vpis v SŠ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4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555</Words>
  <Application>Microsoft Office PowerPoint</Application>
  <PresentationFormat>Po meri</PresentationFormat>
  <Paragraphs>339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Gladko</vt:lpstr>
      <vt:lpstr>POKLICNA ORIENTACIJA</vt:lpstr>
      <vt:lpstr>SREDNJE POKLICNO IZOBRAŽEVANJE</vt:lpstr>
      <vt:lpstr>STROKOVNO TEHNIŠKO IZOBRAŽEVANJE</vt:lpstr>
      <vt:lpstr>GIMNAZIJA</vt:lpstr>
      <vt:lpstr>PowerPointova predstavitev</vt:lpstr>
      <vt:lpstr>MERILA ZA IZBIRO V PRIMERU OMEJITVE VPISA: </vt:lpstr>
      <vt:lpstr>TABELA ZA IZRAČUN  TOČK ZA VPIS </vt:lpstr>
      <vt:lpstr>ROKOVNIK – POMEMBNI DATUMI</vt:lpstr>
      <vt:lpstr>PowerPointova predstavitev</vt:lpstr>
      <vt:lpstr>PowerPointova predstavitev</vt:lpstr>
      <vt:lpstr>ŠTIPENDIJE</vt:lpstr>
      <vt:lpstr>DRŽAVNE ŠTIPENDIJE</vt:lpstr>
      <vt:lpstr>ZOISOVA ŠTIPENDIJA</vt:lpstr>
      <vt:lpstr>KADROVSKE ŠTIPENDIJE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POKLICNA ORIENTACIJA</dc:title>
  <dc:creator>Darja</dc:creator>
  <cp:lastModifiedBy>Psihologinja</cp:lastModifiedBy>
  <cp:revision>15</cp:revision>
  <dcterms:created xsi:type="dcterms:W3CDTF">2015-02-09T20:15:24Z</dcterms:created>
  <dcterms:modified xsi:type="dcterms:W3CDTF">2015-02-18T08:23:28Z</dcterms:modified>
</cp:coreProperties>
</file>